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74" r:id="rId4"/>
    <p:sldId id="267" r:id="rId5"/>
    <p:sldId id="268" r:id="rId6"/>
    <p:sldId id="269" r:id="rId7"/>
    <p:sldId id="275" r:id="rId8"/>
    <p:sldId id="259" r:id="rId9"/>
    <p:sldId id="266" r:id="rId10"/>
    <p:sldId id="260" r:id="rId11"/>
    <p:sldId id="261" r:id="rId12"/>
    <p:sldId id="270" r:id="rId13"/>
    <p:sldId id="262" r:id="rId14"/>
    <p:sldId id="264" r:id="rId15"/>
    <p:sldId id="273" r:id="rId16"/>
    <p:sldId id="265" r:id="rId17"/>
    <p:sldId id="272" r:id="rId18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954" y="2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E11635-BA02-B999-329C-59AD6264BF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DF5DD42-9CA9-C64B-BFF6-F92E4CEAB8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C88F29A-5435-E208-49D9-090702E28B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3E6013-717A-4B8B-8CCE-DD946EBD4E4A}" type="datetimeFigureOut">
              <a:rPr lang="es-ES" smtClean="0"/>
              <a:t>07/06/2022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C93EE79-AAC4-4864-97B2-F328518A6B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C839240-4C1E-9A7B-A526-E0EA3AEC7F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83E63-DC19-4AE0-A517-2EE2237AE86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182764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5670BFF-9E48-AF4E-DB58-695365D21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2C637FF0-12B0-F593-28C4-021867205F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1EA95B1-1904-3CA0-BE01-FFB93ADAC6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3E6013-717A-4B8B-8CCE-DD946EBD4E4A}" type="datetimeFigureOut">
              <a:rPr lang="es-ES" smtClean="0"/>
              <a:t>07/06/2022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F1988A6-AC66-5A8E-3D95-0CEA5BE670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FC2C86C-7D52-4E75-AE28-8AFD52FB8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83E63-DC19-4AE0-A517-2EE2237AE86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093112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08273DA9-B8A2-4B19-9E11-557CBB08EAA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DD826D22-267B-71ED-019A-23215821AD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9440BE5-CA66-252D-098C-EA8B0CE1CD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3E6013-717A-4B8B-8CCE-DD946EBD4E4A}" type="datetimeFigureOut">
              <a:rPr lang="es-ES" smtClean="0"/>
              <a:t>07/06/2022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3397669-5BC6-577F-8071-A4F7913932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6829F81-1D63-8595-C090-EDF105D538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83E63-DC19-4AE0-A517-2EE2237AE86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749919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CCB471-AB54-3367-ED54-852BF2031D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6BC534E-8D84-7CA9-CCEB-853BB1C69F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40960CD-AD01-A07B-0FE5-0CE6E0596F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3E6013-717A-4B8B-8CCE-DD946EBD4E4A}" type="datetimeFigureOut">
              <a:rPr lang="es-ES" smtClean="0"/>
              <a:t>07/06/2022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D9B5E18-3446-914E-B349-C63DB7F67A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A7A97D3-DB4A-20C7-A2A0-7D04F26CA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83E63-DC19-4AE0-A517-2EE2237AE86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058900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E83B641-684F-554D-4BB5-41BA76AC6C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006C119-17AF-B017-06CC-90B6C7C9B4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F47FBDD-BFD2-C5E2-FD5D-A6B9B49BE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3E6013-717A-4B8B-8CCE-DD946EBD4E4A}" type="datetimeFigureOut">
              <a:rPr lang="es-ES" smtClean="0"/>
              <a:t>07/06/2022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4D102C6-9E8F-0671-D6C7-DB5A5E2DB7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D8EEFF0-2183-BB77-7A24-C2EF33ACC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83E63-DC19-4AE0-A517-2EE2237AE86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991457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292993-57EF-DF7F-ACEB-E722E88628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788DCE4-E708-8E8E-33B2-B3DCD6851F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89FACAC6-0503-1BBD-7CAB-DB5F7FD2CC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94E7A30-D262-1BBA-BF7E-C258E3307D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3E6013-717A-4B8B-8CCE-DD946EBD4E4A}" type="datetimeFigureOut">
              <a:rPr lang="es-ES" smtClean="0"/>
              <a:t>07/06/2022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45DA320-65E0-BDB1-0B16-AA51445BC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D013FF6-5004-B26F-5AB7-8E8C33B03D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83E63-DC19-4AE0-A517-2EE2237AE86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903860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A3BA76-F09F-E5E0-6D60-9BF54774F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893B5BA-03AB-F364-2931-AD368F9DEC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F213ED8-F4E6-89A5-BF4B-358EE2768A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53E3AD10-0FB1-FCF6-4AB8-A4621276D0F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9C62429F-5C40-D6A1-6F72-E864846D587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16AA00A9-1B3C-B41F-3A86-9835335E69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3E6013-717A-4B8B-8CCE-DD946EBD4E4A}" type="datetimeFigureOut">
              <a:rPr lang="es-ES" smtClean="0"/>
              <a:t>07/06/2022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079A0828-A3B9-3BEE-8EF0-A9478E129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817FC607-A0A1-619B-8BA4-BA3699CB2D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83E63-DC19-4AE0-A517-2EE2237AE86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105249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3BF154-A312-CD4B-364B-00F731B4F4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461C891-3186-4020-1097-181658ED78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3E6013-717A-4B8B-8CCE-DD946EBD4E4A}" type="datetimeFigureOut">
              <a:rPr lang="es-ES" smtClean="0"/>
              <a:t>07/06/2022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8C63CD72-EEFD-0EF1-6215-BD84AAFBBF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7CCB7CB5-6610-3BD7-401D-B8E4C03F0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83E63-DC19-4AE0-A517-2EE2237AE86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212573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0D0DEBB5-76AF-A62E-F98E-5AAD412604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3E6013-717A-4B8B-8CCE-DD946EBD4E4A}" type="datetimeFigureOut">
              <a:rPr lang="es-ES" smtClean="0"/>
              <a:t>07/06/2022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3D5B0C9D-B8CF-8251-BD0A-0F8757738E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6428C45-46B1-3FD9-94CE-8955216D2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83E63-DC19-4AE0-A517-2EE2237AE86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579589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83784D-5992-3486-9FCA-BA1A640EC8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783CE88-3BB2-9A96-F854-2B718E949B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D14F1534-24C5-100C-1902-6BCC26F638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70E3368E-0AD5-EDDC-A086-DF045C8977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3E6013-717A-4B8B-8CCE-DD946EBD4E4A}" type="datetimeFigureOut">
              <a:rPr lang="es-ES" smtClean="0"/>
              <a:t>07/06/2022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4D327E4-C0C6-7A7E-D50B-D7BF23F685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576FD54-7F8C-7EF4-07C3-41F5FE64DC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83E63-DC19-4AE0-A517-2EE2237AE86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699602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4BDC3A2-7754-588C-21E4-13043A9FC0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65ACAADD-F17C-15AC-6C15-49C3672CF2C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0056771-8988-E272-BAC5-2730ADA3C7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DB2E68C-C339-47C6-53D5-B00BBF8AFA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3E6013-717A-4B8B-8CCE-DD946EBD4E4A}" type="datetimeFigureOut">
              <a:rPr lang="es-ES" smtClean="0"/>
              <a:t>07/06/2022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A824C9B-F0FF-3CD9-C6A0-D11F11C6DB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C627C6F-289C-55EC-2B54-F32593019A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83E63-DC19-4AE0-A517-2EE2237AE86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341744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2838F604-07F0-8170-0E5F-283311165E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12319F7-41FC-7D8A-8A63-81CB34C794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62BA847-9023-1631-1F15-4D976F40EA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3E6013-717A-4B8B-8CCE-DD946EBD4E4A}" type="datetimeFigureOut">
              <a:rPr lang="es-ES" smtClean="0"/>
              <a:t>07/06/2022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FBFE81E-F62E-9BB4-7E81-15BFC9D299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F25FD97-A14E-C030-317A-0A135882A2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283E63-DC19-4AE0-A517-2EE2237AE86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182921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microsoft.com/office/2007/relationships/hdphoto" Target="../media/hdphoto6.wdp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microsoft.com/office/2007/relationships/hdphoto" Target="../media/hdphoto7.wdp"/><Relationship Id="rId3" Type="http://schemas.openxmlformats.org/officeDocument/2006/relationships/image" Target="../media/image3.png"/><Relationship Id="rId7" Type="http://schemas.microsoft.com/office/2007/relationships/hdphoto" Target="../media/hdphoto4.wdp"/><Relationship Id="rId12" Type="http://schemas.openxmlformats.org/officeDocument/2006/relationships/image" Target="../media/image12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microsoft.com/office/2007/relationships/hdphoto" Target="../media/hdphoto6.wdp"/><Relationship Id="rId5" Type="http://schemas.microsoft.com/office/2007/relationships/hdphoto" Target="../media/hdphoto3.wdp"/><Relationship Id="rId10" Type="http://schemas.openxmlformats.org/officeDocument/2006/relationships/image" Target="../media/image11.png"/><Relationship Id="rId4" Type="http://schemas.openxmlformats.org/officeDocument/2006/relationships/image" Target="../media/image8.png"/><Relationship Id="rId9" Type="http://schemas.microsoft.com/office/2007/relationships/hdphoto" Target="../media/hdphoto5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Rectangle 191">
            <a:extLst>
              <a:ext uri="{FF2B5EF4-FFF2-40B4-BE49-F238E27FC236}">
                <a16:creationId xmlns:a16="http://schemas.microsoft.com/office/drawing/2014/main" id="{C0B27210-D0CA-4654-B3E3-9ABB4F178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969A452-17E0-2FEB-C7E2-687FE13291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46628" y="1783959"/>
            <a:ext cx="4645250" cy="2889114"/>
          </a:xfrm>
        </p:spPr>
        <p:txBody>
          <a:bodyPr anchor="b">
            <a:normAutofit/>
          </a:bodyPr>
          <a:lstStyle/>
          <a:p>
            <a:pPr algn="l"/>
            <a:r>
              <a:rPr lang="es-ES" dirty="0">
                <a:solidFill>
                  <a:schemeClr val="bg1"/>
                </a:solidFill>
              </a:rPr>
              <a:t>Sistemas Empotrados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DBA956A-E706-0895-52E8-A8D640341F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46627" y="4750893"/>
            <a:ext cx="4645250" cy="1147863"/>
          </a:xfrm>
        </p:spPr>
        <p:txBody>
          <a:bodyPr anchor="t">
            <a:normAutofit/>
          </a:bodyPr>
          <a:lstStyle/>
          <a:p>
            <a:pPr algn="l"/>
            <a:r>
              <a:rPr lang="es-ES" sz="2000" dirty="0">
                <a:solidFill>
                  <a:schemeClr val="bg1"/>
                </a:solidFill>
              </a:rPr>
              <a:t>Enrique del Olmo Dominguez</a:t>
            </a:r>
          </a:p>
          <a:p>
            <a:pPr algn="l"/>
            <a:endParaRPr lang="es-ES" sz="2000" dirty="0">
              <a:solidFill>
                <a:schemeClr val="bg1"/>
              </a:solidFill>
            </a:endParaRPr>
          </a:p>
        </p:txBody>
      </p:sp>
      <p:sp>
        <p:nvSpPr>
          <p:cNvPr id="193" name="Freeform: Shape 192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4" name="Freeform: Shape 193">
            <a:extLst>
              <a:ext uri="{FF2B5EF4-FFF2-40B4-BE49-F238E27FC236}">
                <a16:creationId xmlns:a16="http://schemas.microsoft.com/office/drawing/2014/main" id="{70B66945-4967-4040-926D-DCA44313CD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24154" cy="685800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8" name="Picture 4" descr="Semana de la Ingeniería Informática 2015, 2-6 marzo | Universidad de Burgos">
            <a:extLst>
              <a:ext uri="{FF2B5EF4-FFF2-40B4-BE49-F238E27FC236}">
                <a16:creationId xmlns:a16="http://schemas.microsoft.com/office/drawing/2014/main" id="{AA1A3067-6A68-247E-EF33-4BAB98053F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8278" y="489204"/>
            <a:ext cx="3970051" cy="4511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15524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Semana de la Ingeniería Informática 2015, 2-6 marzo | Universidad de Burgos">
            <a:extLst>
              <a:ext uri="{FF2B5EF4-FFF2-40B4-BE49-F238E27FC236}">
                <a16:creationId xmlns:a16="http://schemas.microsoft.com/office/drawing/2014/main" id="{5A7C8FE7-C7D7-DDDF-785F-9006D32F711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2816" y="1325880"/>
            <a:ext cx="3706368" cy="4206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38115CC-DC20-C807-9304-9F29BA343F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900" y="995680"/>
            <a:ext cx="10515600" cy="1325563"/>
          </a:xfrm>
        </p:spPr>
        <p:txBody>
          <a:bodyPr/>
          <a:lstStyle/>
          <a:p>
            <a:r>
              <a:rPr lang="es-ES" dirty="0"/>
              <a:t>Comunicación Serie </a:t>
            </a:r>
          </a:p>
        </p:txBody>
      </p:sp>
      <p:pic>
        <p:nvPicPr>
          <p:cNvPr id="5" name="Imagen 4" descr="Imagen que contiene Texto&#10;&#10;Descripción generada automáticamente">
            <a:extLst>
              <a:ext uri="{FF2B5EF4-FFF2-40B4-BE49-F238E27FC236}">
                <a16:creationId xmlns:a16="http://schemas.microsoft.com/office/drawing/2014/main" id="{F5FBD493-3A0F-54DA-324E-8FBB5AD3F09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798"/>
          <a:stretch/>
        </p:blipFill>
        <p:spPr>
          <a:xfrm>
            <a:off x="0" y="1"/>
            <a:ext cx="2054795" cy="762000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B984A7E3-30C2-158F-A919-CE56F678F864}"/>
              </a:ext>
            </a:extLst>
          </p:cNvPr>
          <p:cNvSpPr txBox="1"/>
          <p:nvPr/>
        </p:nvSpPr>
        <p:spPr>
          <a:xfrm>
            <a:off x="1315453" y="2534653"/>
            <a:ext cx="29273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Foto comunicación serie: quizás uso de </a:t>
            </a:r>
            <a:r>
              <a:rPr lang="es-ES" dirty="0" err="1"/>
              <a:t>dockligth</a:t>
            </a:r>
            <a:r>
              <a:rPr lang="es-ES" dirty="0"/>
              <a:t> o termite</a:t>
            </a:r>
          </a:p>
        </p:txBody>
      </p:sp>
    </p:spTree>
    <p:extLst>
      <p:ext uri="{BB962C8B-B14F-4D97-AF65-F5344CB8AC3E}">
        <p14:creationId xmlns:p14="http://schemas.microsoft.com/office/powerpoint/2010/main" val="12977916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Semana de la Ingeniería Informática 2015, 2-6 marzo | Universidad de Burgos">
            <a:extLst>
              <a:ext uri="{FF2B5EF4-FFF2-40B4-BE49-F238E27FC236}">
                <a16:creationId xmlns:a16="http://schemas.microsoft.com/office/drawing/2014/main" id="{5A7C8FE7-C7D7-DDDF-785F-9006D32F711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2816" y="1325880"/>
            <a:ext cx="3706368" cy="4206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38115CC-DC20-C807-9304-9F29BA343F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900" y="995680"/>
            <a:ext cx="10515600" cy="1325563"/>
          </a:xfrm>
        </p:spPr>
        <p:txBody>
          <a:bodyPr/>
          <a:lstStyle/>
          <a:p>
            <a:r>
              <a:rPr lang="es-ES" dirty="0"/>
              <a:t>Comunicación </a:t>
            </a:r>
            <a:r>
              <a:rPr lang="es-ES" dirty="0" err="1"/>
              <a:t>Uart</a:t>
            </a:r>
            <a:endParaRPr lang="es-ES" dirty="0"/>
          </a:p>
        </p:txBody>
      </p:sp>
      <p:pic>
        <p:nvPicPr>
          <p:cNvPr id="5" name="Imagen 4" descr="Imagen que contiene Texto&#10;&#10;Descripción generada automáticamente">
            <a:extLst>
              <a:ext uri="{FF2B5EF4-FFF2-40B4-BE49-F238E27FC236}">
                <a16:creationId xmlns:a16="http://schemas.microsoft.com/office/drawing/2014/main" id="{F5FBD493-3A0F-54DA-324E-8FBB5AD3F09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798"/>
          <a:stretch/>
        </p:blipFill>
        <p:spPr>
          <a:xfrm>
            <a:off x="0" y="1"/>
            <a:ext cx="2054795" cy="762000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15AE9F7A-1FB9-CCD6-E9F7-D6E40DCD5B7C}"/>
              </a:ext>
            </a:extLst>
          </p:cNvPr>
          <p:cNvSpPr txBox="1"/>
          <p:nvPr/>
        </p:nvSpPr>
        <p:spPr>
          <a:xfrm>
            <a:off x="6096000" y="2719319"/>
            <a:ext cx="2927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Tabla </a:t>
            </a:r>
            <a:r>
              <a:rPr lang="es-ES" dirty="0" err="1"/>
              <a:t>uart</a:t>
            </a:r>
            <a:r>
              <a:rPr lang="es-ES" dirty="0"/>
              <a:t> vs </a:t>
            </a:r>
            <a:r>
              <a:rPr lang="es-ES" dirty="0" err="1"/>
              <a:t>usart</a:t>
            </a:r>
            <a:endParaRPr lang="es-ES" dirty="0"/>
          </a:p>
        </p:txBody>
      </p:sp>
      <p:pic>
        <p:nvPicPr>
          <p:cNvPr id="3" name="Picture 2" descr="Controladora MD-25 | Paletos de la Electrónica">
            <a:extLst>
              <a:ext uri="{FF2B5EF4-FFF2-40B4-BE49-F238E27FC236}">
                <a16:creationId xmlns:a16="http://schemas.microsoft.com/office/drawing/2014/main" id="{3FABAA74-8699-1D10-80AA-2489FCB64A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833" y="1980060"/>
            <a:ext cx="3304493" cy="2475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ontroladora MD-25 | Paletos de la Electrónica">
            <a:extLst>
              <a:ext uri="{FF2B5EF4-FFF2-40B4-BE49-F238E27FC236}">
                <a16:creationId xmlns:a16="http://schemas.microsoft.com/office/drawing/2014/main" id="{C37F468D-E78D-7292-3A22-A0A584061C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786" y="4274049"/>
            <a:ext cx="3121370" cy="2143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19966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Semana de la Ingeniería Informática 2015, 2-6 marzo | Universidad de Burgos">
            <a:extLst>
              <a:ext uri="{FF2B5EF4-FFF2-40B4-BE49-F238E27FC236}">
                <a16:creationId xmlns:a16="http://schemas.microsoft.com/office/drawing/2014/main" id="{5A7C8FE7-C7D7-DDDF-785F-9006D32F711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2816" y="1325880"/>
            <a:ext cx="3706368" cy="4206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38115CC-DC20-C807-9304-9F29BA343F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900" y="995680"/>
            <a:ext cx="10515600" cy="1325563"/>
          </a:xfrm>
        </p:spPr>
        <p:txBody>
          <a:bodyPr/>
          <a:lstStyle/>
          <a:p>
            <a:r>
              <a:rPr lang="es-ES" dirty="0"/>
              <a:t>Motores </a:t>
            </a:r>
          </a:p>
        </p:txBody>
      </p:sp>
      <p:pic>
        <p:nvPicPr>
          <p:cNvPr id="5" name="Imagen 4" descr="Imagen que contiene Texto&#10;&#10;Descripción generada automáticamente">
            <a:extLst>
              <a:ext uri="{FF2B5EF4-FFF2-40B4-BE49-F238E27FC236}">
                <a16:creationId xmlns:a16="http://schemas.microsoft.com/office/drawing/2014/main" id="{F5FBD493-3A0F-54DA-324E-8FBB5AD3F09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798"/>
          <a:stretch/>
        </p:blipFill>
        <p:spPr>
          <a:xfrm>
            <a:off x="0" y="1"/>
            <a:ext cx="2054795" cy="762000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3460123D-6A96-76B1-25ED-6941BD7A434F}"/>
              </a:ext>
            </a:extLst>
          </p:cNvPr>
          <p:cNvSpPr txBox="1"/>
          <p:nvPr/>
        </p:nvSpPr>
        <p:spPr>
          <a:xfrm>
            <a:off x="1315453" y="2534653"/>
            <a:ext cx="2927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Tabla motores</a:t>
            </a:r>
          </a:p>
        </p:txBody>
      </p:sp>
    </p:spTree>
    <p:extLst>
      <p:ext uri="{BB962C8B-B14F-4D97-AF65-F5344CB8AC3E}">
        <p14:creationId xmlns:p14="http://schemas.microsoft.com/office/powerpoint/2010/main" val="9794231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Semana de la Ingeniería Informática 2015, 2-6 marzo | Universidad de Burgos">
            <a:extLst>
              <a:ext uri="{FF2B5EF4-FFF2-40B4-BE49-F238E27FC236}">
                <a16:creationId xmlns:a16="http://schemas.microsoft.com/office/drawing/2014/main" id="{5A7C8FE7-C7D7-DDDF-785F-9006D32F711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2816" y="1325880"/>
            <a:ext cx="3706368" cy="4206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38115CC-DC20-C807-9304-9F29BA343F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900" y="995680"/>
            <a:ext cx="10515600" cy="1325563"/>
          </a:xfrm>
        </p:spPr>
        <p:txBody>
          <a:bodyPr/>
          <a:lstStyle/>
          <a:p>
            <a:r>
              <a:rPr lang="es-ES" dirty="0"/>
              <a:t>Comunicación I2C</a:t>
            </a:r>
          </a:p>
        </p:txBody>
      </p:sp>
      <p:pic>
        <p:nvPicPr>
          <p:cNvPr id="5" name="Imagen 4" descr="Imagen que contiene Texto&#10;&#10;Descripción generada automáticamente">
            <a:extLst>
              <a:ext uri="{FF2B5EF4-FFF2-40B4-BE49-F238E27FC236}">
                <a16:creationId xmlns:a16="http://schemas.microsoft.com/office/drawing/2014/main" id="{F5FBD493-3A0F-54DA-324E-8FBB5AD3F09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798"/>
          <a:stretch/>
        </p:blipFill>
        <p:spPr>
          <a:xfrm>
            <a:off x="0" y="1"/>
            <a:ext cx="2054795" cy="762000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DEF08C89-D594-ACD5-EDED-F128D0483774}"/>
              </a:ext>
            </a:extLst>
          </p:cNvPr>
          <p:cNvSpPr txBox="1"/>
          <p:nvPr/>
        </p:nvSpPr>
        <p:spPr>
          <a:xfrm>
            <a:off x="8159737" y="1635888"/>
            <a:ext cx="29273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Info</a:t>
            </a:r>
            <a:r>
              <a:rPr lang="es-ES" dirty="0"/>
              <a:t> sobre este tipo de </a:t>
            </a:r>
            <a:r>
              <a:rPr lang="es-ES" dirty="0" err="1"/>
              <a:t>comunicacion</a:t>
            </a:r>
            <a:endParaRPr lang="es-ES" dirty="0"/>
          </a:p>
        </p:txBody>
      </p:sp>
      <p:pic>
        <p:nvPicPr>
          <p:cNvPr id="3074" name="Picture 2" descr="IIC I2C Serie 1602 16x2 Pantalla LCD Módulo de Carácter Para Arduino :  Amazon.es: Industria, empresas y ciencia">
            <a:extLst>
              <a:ext uri="{FF2B5EF4-FFF2-40B4-BE49-F238E27FC236}">
                <a16:creationId xmlns:a16="http://schemas.microsoft.com/office/drawing/2014/main" id="{B5F8763D-4756-4A73-86CB-57D36C14AD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192" b="98204" l="1987" r="94702">
                        <a14:foregroundMark x1="10265" y1="10180" x2="10265" y2="10180"/>
                        <a14:foregroundMark x1="4967" y1="22754" x2="4967" y2="22754"/>
                        <a14:foregroundMark x1="15232" y1="10180" x2="7285" y2="5389"/>
                        <a14:foregroundMark x1="87748" y1="26946" x2="92053" y2="82635"/>
                        <a14:foregroundMark x1="92053" y1="82635" x2="92053" y2="86228"/>
                        <a14:foregroundMark x1="42384" y1="85030" x2="42384" y2="85030"/>
                        <a14:foregroundMark x1="37417" y1="84431" x2="89073" y2="95210"/>
                        <a14:foregroundMark x1="93709" y1="98204" x2="93709" y2="98204"/>
                        <a14:foregroundMark x1="90397" y1="97006" x2="90397" y2="97006"/>
                        <a14:foregroundMark x1="92715" y1="97006" x2="92715" y2="97006"/>
                        <a14:foregroundMark x1="89404" y1="93413" x2="89404" y2="93413"/>
                        <a14:foregroundMark x1="94702" y1="25749" x2="94702" y2="25749"/>
                        <a14:foregroundMark x1="1987" y1="4790" x2="1987" y2="4790"/>
                        <a14:foregroundMark x1="2980" y1="44311" x2="2980" y2="44311"/>
                        <a14:foregroundMark x1="3642" y1="76647" x2="3642" y2="76647"/>
                        <a14:foregroundMark x1="4305" y1="72455" x2="4305" y2="72455"/>
                        <a14:foregroundMark x1="7285" y1="77246" x2="7285" y2="77246"/>
                        <a14:foregroundMark x1="4636" y1="75449" x2="4636" y2="754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040" y="2445816"/>
            <a:ext cx="3781223" cy="2090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37630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Semana de la Ingeniería Informática 2015, 2-6 marzo | Universidad de Burgos">
            <a:extLst>
              <a:ext uri="{FF2B5EF4-FFF2-40B4-BE49-F238E27FC236}">
                <a16:creationId xmlns:a16="http://schemas.microsoft.com/office/drawing/2014/main" id="{5A7C8FE7-C7D7-DDDF-785F-9006D32F711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2816" y="1325880"/>
            <a:ext cx="3706368" cy="4206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38115CC-DC20-C807-9304-9F29BA343F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900" y="995680"/>
            <a:ext cx="10515600" cy="1325563"/>
          </a:xfrm>
        </p:spPr>
        <p:txBody>
          <a:bodyPr/>
          <a:lstStyle/>
          <a:p>
            <a:r>
              <a:rPr lang="es-ES" dirty="0"/>
              <a:t>Comunicación entre Placas</a:t>
            </a:r>
          </a:p>
        </p:txBody>
      </p:sp>
      <p:pic>
        <p:nvPicPr>
          <p:cNvPr id="5" name="Imagen 4" descr="Imagen que contiene Texto&#10;&#10;Descripción generada automáticamente">
            <a:extLst>
              <a:ext uri="{FF2B5EF4-FFF2-40B4-BE49-F238E27FC236}">
                <a16:creationId xmlns:a16="http://schemas.microsoft.com/office/drawing/2014/main" id="{F5FBD493-3A0F-54DA-324E-8FBB5AD3F09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798"/>
          <a:stretch/>
        </p:blipFill>
        <p:spPr>
          <a:xfrm>
            <a:off x="0" y="1"/>
            <a:ext cx="2054795" cy="762000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A96C6C3A-72DA-D88F-EDD4-BD051DBE94DA}"/>
              </a:ext>
            </a:extLst>
          </p:cNvPr>
          <p:cNvSpPr txBox="1"/>
          <p:nvPr/>
        </p:nvSpPr>
        <p:spPr>
          <a:xfrm>
            <a:off x="1315453" y="2534653"/>
            <a:ext cx="4780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Comunicación Maestro/esclavo</a:t>
            </a:r>
          </a:p>
        </p:txBody>
      </p:sp>
    </p:spTree>
    <p:extLst>
      <p:ext uri="{BB962C8B-B14F-4D97-AF65-F5344CB8AC3E}">
        <p14:creationId xmlns:p14="http://schemas.microsoft.com/office/powerpoint/2010/main" val="30158434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Semana de la Ingeniería Informática 2015, 2-6 marzo | Universidad de Burgos">
            <a:extLst>
              <a:ext uri="{FF2B5EF4-FFF2-40B4-BE49-F238E27FC236}">
                <a16:creationId xmlns:a16="http://schemas.microsoft.com/office/drawing/2014/main" id="{5A7C8FE7-C7D7-DDDF-785F-9006D32F711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2816" y="1325880"/>
            <a:ext cx="3706368" cy="4206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38115CC-DC20-C807-9304-9F29BA343F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900" y="995680"/>
            <a:ext cx="10515600" cy="1325563"/>
          </a:xfrm>
        </p:spPr>
        <p:txBody>
          <a:bodyPr/>
          <a:lstStyle/>
          <a:p>
            <a:r>
              <a:rPr lang="es-ES" dirty="0"/>
              <a:t>Comunicación entre Placas</a:t>
            </a:r>
          </a:p>
        </p:txBody>
      </p:sp>
      <p:pic>
        <p:nvPicPr>
          <p:cNvPr id="5" name="Imagen 4" descr="Imagen que contiene Texto&#10;&#10;Descripción generada automáticamente">
            <a:extLst>
              <a:ext uri="{FF2B5EF4-FFF2-40B4-BE49-F238E27FC236}">
                <a16:creationId xmlns:a16="http://schemas.microsoft.com/office/drawing/2014/main" id="{F5FBD493-3A0F-54DA-324E-8FBB5AD3F09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798"/>
          <a:stretch/>
        </p:blipFill>
        <p:spPr>
          <a:xfrm>
            <a:off x="0" y="1"/>
            <a:ext cx="2054795" cy="762000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A96C6C3A-72DA-D88F-EDD4-BD051DBE94DA}"/>
              </a:ext>
            </a:extLst>
          </p:cNvPr>
          <p:cNvSpPr txBox="1"/>
          <p:nvPr/>
        </p:nvSpPr>
        <p:spPr>
          <a:xfrm>
            <a:off x="1315453" y="2534653"/>
            <a:ext cx="4780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Tcp</a:t>
            </a:r>
            <a:r>
              <a:rPr lang="es-ES" dirty="0"/>
              <a:t> </a:t>
            </a:r>
            <a:r>
              <a:rPr lang="es-ES" dirty="0" err="1"/>
              <a:t>ip</a:t>
            </a:r>
            <a:r>
              <a:rPr lang="es-ES" dirty="0"/>
              <a:t> + </a:t>
            </a:r>
            <a:r>
              <a:rPr lang="es-ES" dirty="0" err="1"/>
              <a:t>lwip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0411947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Semana de la Ingeniería Informática 2015, 2-6 marzo | Universidad de Burgos">
            <a:extLst>
              <a:ext uri="{FF2B5EF4-FFF2-40B4-BE49-F238E27FC236}">
                <a16:creationId xmlns:a16="http://schemas.microsoft.com/office/drawing/2014/main" id="{5A7C8FE7-C7D7-DDDF-785F-9006D32F711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2816" y="1325880"/>
            <a:ext cx="3706368" cy="4206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38115CC-DC20-C807-9304-9F29BA343F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900" y="995680"/>
            <a:ext cx="10515600" cy="1325563"/>
          </a:xfrm>
        </p:spPr>
        <p:txBody>
          <a:bodyPr/>
          <a:lstStyle/>
          <a:p>
            <a:r>
              <a:rPr lang="es-ES" dirty="0"/>
              <a:t>Conclusión  </a:t>
            </a:r>
          </a:p>
        </p:txBody>
      </p:sp>
      <p:pic>
        <p:nvPicPr>
          <p:cNvPr id="5" name="Imagen 4" descr="Imagen que contiene Texto&#10;&#10;Descripción generada automáticamente">
            <a:extLst>
              <a:ext uri="{FF2B5EF4-FFF2-40B4-BE49-F238E27FC236}">
                <a16:creationId xmlns:a16="http://schemas.microsoft.com/office/drawing/2014/main" id="{F5FBD493-3A0F-54DA-324E-8FBB5AD3F09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798"/>
          <a:stretch/>
        </p:blipFill>
        <p:spPr>
          <a:xfrm>
            <a:off x="0" y="1"/>
            <a:ext cx="2054795" cy="762000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DF36F39C-EF6D-C978-C038-DD59FC7F4617}"/>
              </a:ext>
            </a:extLst>
          </p:cNvPr>
          <p:cNvSpPr txBox="1"/>
          <p:nvPr/>
        </p:nvSpPr>
        <p:spPr>
          <a:xfrm>
            <a:off x="2887579" y="2935705"/>
            <a:ext cx="1556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IoT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745086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Semana de la Ingeniería Informática 2015, 2-6 marzo | Universidad de Burgos">
            <a:extLst>
              <a:ext uri="{FF2B5EF4-FFF2-40B4-BE49-F238E27FC236}">
                <a16:creationId xmlns:a16="http://schemas.microsoft.com/office/drawing/2014/main" id="{5A7C8FE7-C7D7-DDDF-785F-9006D32F711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2816" y="1325880"/>
            <a:ext cx="3706368" cy="4206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38115CC-DC20-C807-9304-9F29BA343F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900" y="995680"/>
            <a:ext cx="10515600" cy="1325563"/>
          </a:xfrm>
        </p:spPr>
        <p:txBody>
          <a:bodyPr/>
          <a:lstStyle/>
          <a:p>
            <a:r>
              <a:rPr lang="es-ES" dirty="0"/>
              <a:t>Agradecimientos </a:t>
            </a:r>
          </a:p>
        </p:txBody>
      </p:sp>
      <p:pic>
        <p:nvPicPr>
          <p:cNvPr id="5" name="Imagen 4" descr="Imagen que contiene Texto&#10;&#10;Descripción generada automáticamente">
            <a:extLst>
              <a:ext uri="{FF2B5EF4-FFF2-40B4-BE49-F238E27FC236}">
                <a16:creationId xmlns:a16="http://schemas.microsoft.com/office/drawing/2014/main" id="{F5FBD493-3A0F-54DA-324E-8FBB5AD3F09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798"/>
          <a:stretch/>
        </p:blipFill>
        <p:spPr>
          <a:xfrm>
            <a:off x="0" y="1"/>
            <a:ext cx="2054795" cy="762000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A96C6C3A-72DA-D88F-EDD4-BD051DBE94DA}"/>
              </a:ext>
            </a:extLst>
          </p:cNvPr>
          <p:cNvSpPr txBox="1"/>
          <p:nvPr/>
        </p:nvSpPr>
        <p:spPr>
          <a:xfrm>
            <a:off x="1315453" y="2534653"/>
            <a:ext cx="4780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Foto/video del uso real en </a:t>
            </a:r>
            <a:r>
              <a:rPr lang="es-ES" dirty="0" err="1"/>
              <a:t>kronospan</a:t>
            </a:r>
            <a:endParaRPr lang="es-ES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39941647-95B8-58A4-5AC9-D87AD3223CB0}"/>
              </a:ext>
            </a:extLst>
          </p:cNvPr>
          <p:cNvSpPr txBox="1"/>
          <p:nvPr/>
        </p:nvSpPr>
        <p:spPr>
          <a:xfrm>
            <a:off x="1582153" y="3557349"/>
            <a:ext cx="4780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Foto logo de </a:t>
            </a:r>
            <a:r>
              <a:rPr lang="es-ES" dirty="0" err="1"/>
              <a:t>kronospan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085936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Semana de la Ingeniería Informática 2015, 2-6 marzo | Universidad de Burgos">
            <a:extLst>
              <a:ext uri="{FF2B5EF4-FFF2-40B4-BE49-F238E27FC236}">
                <a16:creationId xmlns:a16="http://schemas.microsoft.com/office/drawing/2014/main" id="{5A7C8FE7-C7D7-DDDF-785F-9006D32F711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2816" y="1325880"/>
            <a:ext cx="3706368" cy="4206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38115CC-DC20-C807-9304-9F29BA343F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7397" y="884079"/>
            <a:ext cx="3215419" cy="762000"/>
          </a:xfrm>
        </p:spPr>
        <p:txBody>
          <a:bodyPr/>
          <a:lstStyle/>
          <a:p>
            <a:r>
              <a:rPr lang="es-ES" dirty="0" err="1"/>
              <a:t>Index</a:t>
            </a:r>
            <a:endParaRPr lang="es-ES" dirty="0"/>
          </a:p>
        </p:txBody>
      </p:sp>
      <p:pic>
        <p:nvPicPr>
          <p:cNvPr id="5" name="Imagen 4" descr="Imagen que contiene Texto&#10;&#10;Descripción generada automáticamente">
            <a:extLst>
              <a:ext uri="{FF2B5EF4-FFF2-40B4-BE49-F238E27FC236}">
                <a16:creationId xmlns:a16="http://schemas.microsoft.com/office/drawing/2014/main" id="{F5FBD493-3A0F-54DA-324E-8FBB5AD3F09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798"/>
          <a:stretch/>
        </p:blipFill>
        <p:spPr>
          <a:xfrm>
            <a:off x="0" y="1"/>
            <a:ext cx="2054795" cy="762000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A023927F-5A4C-62BB-8785-3E2EA6CC2EF6}"/>
              </a:ext>
            </a:extLst>
          </p:cNvPr>
          <p:cNvSpPr txBox="1"/>
          <p:nvPr/>
        </p:nvSpPr>
        <p:spPr>
          <a:xfrm>
            <a:off x="1027396" y="2058690"/>
            <a:ext cx="5068603" cy="3554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/>
              <a:t>Objetivos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/>
              <a:t>Conceptos Básicos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/>
              <a:t>Entorno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/>
              <a:t>Comunicación con otros periféricos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/>
              <a:t>Comunicación entre placas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/>
              <a:t>Conclusión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/>
              <a:t>Agradecimientos</a:t>
            </a:r>
          </a:p>
          <a:p>
            <a:endParaRPr lang="es-ES" dirty="0"/>
          </a:p>
          <a:p>
            <a:endParaRPr lang="es-ES" dirty="0"/>
          </a:p>
        </p:txBody>
      </p:sp>
      <p:pic>
        <p:nvPicPr>
          <p:cNvPr id="4" name="Imagen 3" descr="Un ratón de computadora&#10;&#10;Descripción generada automáticamente con confianza baja">
            <a:extLst>
              <a:ext uri="{FF2B5EF4-FFF2-40B4-BE49-F238E27FC236}">
                <a16:creationId xmlns:a16="http://schemas.microsoft.com/office/drawing/2014/main" id="{647946E0-B75C-1D64-2F6F-D045E2A29F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0463" y="1325880"/>
            <a:ext cx="6052823" cy="4444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6669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Semana de la Ingeniería Informática 2015, 2-6 marzo | Universidad de Burgos">
            <a:extLst>
              <a:ext uri="{FF2B5EF4-FFF2-40B4-BE49-F238E27FC236}">
                <a16:creationId xmlns:a16="http://schemas.microsoft.com/office/drawing/2014/main" id="{5A7C8FE7-C7D7-DDDF-785F-9006D32F711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2816" y="1325880"/>
            <a:ext cx="3706368" cy="4206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38115CC-DC20-C807-9304-9F29BA343F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7397" y="884079"/>
            <a:ext cx="3215419" cy="762000"/>
          </a:xfrm>
        </p:spPr>
        <p:txBody>
          <a:bodyPr/>
          <a:lstStyle/>
          <a:p>
            <a:r>
              <a:rPr lang="es-ES" dirty="0"/>
              <a:t>Objetivos</a:t>
            </a:r>
          </a:p>
        </p:txBody>
      </p:sp>
      <p:pic>
        <p:nvPicPr>
          <p:cNvPr id="5" name="Imagen 4" descr="Imagen que contiene Texto&#10;&#10;Descripción generada automáticamente">
            <a:extLst>
              <a:ext uri="{FF2B5EF4-FFF2-40B4-BE49-F238E27FC236}">
                <a16:creationId xmlns:a16="http://schemas.microsoft.com/office/drawing/2014/main" id="{F5FBD493-3A0F-54DA-324E-8FBB5AD3F09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798"/>
          <a:stretch/>
        </p:blipFill>
        <p:spPr>
          <a:xfrm>
            <a:off x="0" y="1"/>
            <a:ext cx="2054795" cy="762000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A023927F-5A4C-62BB-8785-3E2EA6CC2EF6}"/>
              </a:ext>
            </a:extLst>
          </p:cNvPr>
          <p:cNvSpPr txBox="1"/>
          <p:nvPr/>
        </p:nvSpPr>
        <p:spPr>
          <a:xfrm>
            <a:off x="1027396" y="2058690"/>
            <a:ext cx="5068603" cy="1892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/>
              <a:t>Configuración de la herramienta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/>
              <a:t>Usos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/>
              <a:t>Funcionamiento estructural de los SE</a:t>
            </a:r>
          </a:p>
          <a:p>
            <a:endParaRPr lang="es-ES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0794859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Semana de la Ingeniería Informática 2015, 2-6 marzo | Universidad de Burgos">
            <a:extLst>
              <a:ext uri="{FF2B5EF4-FFF2-40B4-BE49-F238E27FC236}">
                <a16:creationId xmlns:a16="http://schemas.microsoft.com/office/drawing/2014/main" id="{5A7C8FE7-C7D7-DDDF-785F-9006D32F711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2816" y="1325880"/>
            <a:ext cx="3706368" cy="4206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38115CC-DC20-C807-9304-9F29BA343F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7397" y="762002"/>
            <a:ext cx="3706368" cy="861316"/>
          </a:xfrm>
        </p:spPr>
        <p:txBody>
          <a:bodyPr>
            <a:noAutofit/>
          </a:bodyPr>
          <a:lstStyle/>
          <a:p>
            <a:r>
              <a:rPr lang="es-ES" sz="3600" dirty="0"/>
              <a:t>Conceptos Básicos </a:t>
            </a:r>
          </a:p>
        </p:txBody>
      </p:sp>
      <p:pic>
        <p:nvPicPr>
          <p:cNvPr id="5" name="Imagen 4" descr="Imagen que contiene Texto&#10;&#10;Descripción generada automáticamente">
            <a:extLst>
              <a:ext uri="{FF2B5EF4-FFF2-40B4-BE49-F238E27FC236}">
                <a16:creationId xmlns:a16="http://schemas.microsoft.com/office/drawing/2014/main" id="{F5FBD493-3A0F-54DA-324E-8FBB5AD3F09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798"/>
          <a:stretch/>
        </p:blipFill>
        <p:spPr>
          <a:xfrm>
            <a:off x="0" y="1"/>
            <a:ext cx="2054795" cy="762000"/>
          </a:xfrm>
          <a:prstGeom prst="rect">
            <a:avLst/>
          </a:prstGeom>
        </p:spPr>
      </p:pic>
      <p:pic>
        <p:nvPicPr>
          <p:cNvPr id="8" name="Imagen 7" descr="Diagrama&#10;&#10;Descripción generada automáticamente">
            <a:extLst>
              <a:ext uri="{FF2B5EF4-FFF2-40B4-BE49-F238E27FC236}">
                <a16:creationId xmlns:a16="http://schemas.microsoft.com/office/drawing/2014/main" id="{AA5991AF-05E5-36F4-D124-CF959E1DE212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2043" y="299101"/>
            <a:ext cx="5538788" cy="6026596"/>
          </a:xfrm>
          <a:prstGeom prst="rect">
            <a:avLst/>
          </a:prstGeom>
        </p:spPr>
      </p:pic>
      <p:pic>
        <p:nvPicPr>
          <p:cNvPr id="10" name="Imagen 9" descr="Un circuito electrónico&#10;&#10;Descripción generada automáticamente con confianza media">
            <a:extLst>
              <a:ext uri="{FF2B5EF4-FFF2-40B4-BE49-F238E27FC236}">
                <a16:creationId xmlns:a16="http://schemas.microsoft.com/office/drawing/2014/main" id="{ABB584CF-B848-CBBF-7EB5-A9DE265D61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8971" b="89974" l="4000" r="93500">
                        <a14:foregroundMark x1="17167" y1="10554" x2="13000" y2="47757"/>
                        <a14:foregroundMark x1="13000" y1="47757" x2="18667" y2="60158"/>
                        <a14:foregroundMark x1="18667" y1="60158" x2="17667" y2="72559"/>
                        <a14:foregroundMark x1="17667" y1="72559" x2="19833" y2="85488"/>
                        <a14:foregroundMark x1="19833" y1="85488" x2="32167" y2="93140"/>
                        <a14:foregroundMark x1="32167" y1="93140" x2="59667" y2="84697"/>
                        <a14:foregroundMark x1="59667" y1="84697" x2="66500" y2="84697"/>
                        <a14:foregroundMark x1="66500" y1="84697" x2="77833" y2="82850"/>
                        <a14:foregroundMark x1="77833" y1="82850" x2="77500" y2="69921"/>
                        <a14:foregroundMark x1="77500" y1="69921" x2="90500" y2="73615"/>
                        <a14:foregroundMark x1="90500" y1="73615" x2="90333" y2="21636"/>
                        <a14:foregroundMark x1="90333" y1="21636" x2="82000" y2="13193"/>
                        <a14:foregroundMark x1="82000" y1="13193" x2="26500" y2="8971"/>
                        <a14:foregroundMark x1="22034" y1="10026" x2="15333" y2="11609"/>
                        <a14:foregroundMark x1="22757" y1="9855" x2="22034" y2="10026"/>
                        <a14:foregroundMark x1="26500" y1="8971" x2="25351" y2="9242"/>
                        <a14:foregroundMark x1="9833" y1="26121" x2="9833" y2="26121"/>
                        <a14:foregroundMark x1="16000" y1="52507" x2="16000" y2="52507"/>
                        <a14:foregroundMark x1="4333" y1="55937" x2="4333" y2="55937"/>
                        <a14:foregroundMark x1="4000" y1="58839" x2="4000" y2="58839"/>
                        <a14:foregroundMark x1="93500" y1="84697" x2="93500" y2="84697"/>
                        <a14:foregroundMark x1="12833" y1="24538" x2="12833" y2="24538"/>
                        <a14:foregroundMark x1="11000" y1="21636" x2="11000" y2="21636"/>
                        <a14:foregroundMark x1="10667" y1="22427" x2="11000" y2="31135"/>
                        <a14:foregroundMark x1="8833" y1="19525" x2="8833" y2="29024"/>
                        <a14:foregroundMark x1="9167" y1="53562" x2="5833" y2="43536"/>
                        <a14:foregroundMark x1="6167" y1="40369" x2="6167" y2="40369"/>
                        <a14:foregroundMark x1="4500" y1="62533" x2="4500" y2="62533"/>
                        <a14:foregroundMark x1="11667" y1="78100" x2="11667" y2="78100"/>
                        <a14:foregroundMark x1="10667" y1="87599" x2="12167" y2="65435"/>
                        <a14:foregroundMark x1="92833" y1="42744" x2="92167" y2="18470"/>
                        <a14:foregroundMark x1="9833" y1="73351" x2="9167" y2="81794"/>
                        <a14:foregroundMark x1="4000" y1="41425" x2="4000" y2="38522"/>
                        <a14:backgroundMark x1="23500" y1="11346" x2="23500" y2="11346"/>
                        <a14:backgroundMark x1="24000" y1="10026" x2="24000" y2="10026"/>
                        <a14:backgroundMark x1="24000" y1="10026" x2="24000" y2="10026"/>
                        <a14:backgroundMark x1="24000" y1="8971" x2="24000" y2="8971"/>
                        <a14:backgroundMark x1="25000" y1="9763" x2="25000" y2="9763"/>
                        <a14:backgroundMark x1="25000" y1="9499" x2="22833" y2="10026"/>
                        <a14:backgroundMark x1="25167" y1="8971" x2="24500" y2="97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5453" y="1623318"/>
            <a:ext cx="2927363" cy="1849118"/>
          </a:xfrm>
          <a:prstGeom prst="rect">
            <a:avLst/>
          </a:prstGeom>
        </p:spPr>
      </p:pic>
      <p:pic>
        <p:nvPicPr>
          <p:cNvPr id="1026" name="Picture 2" descr="Raspberry Pi: Qué es, para qué sirve y qué podemos hacer">
            <a:extLst>
              <a:ext uri="{FF2B5EF4-FFF2-40B4-BE49-F238E27FC236}">
                <a16:creationId xmlns:a16="http://schemas.microsoft.com/office/drawing/2014/main" id="{CEC2295C-CBEE-D937-1DFE-C2EFE1002A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8727" y="3769874"/>
            <a:ext cx="4725259" cy="2469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98919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Semana de la Ingeniería Informática 2015, 2-6 marzo | Universidad de Burgos">
            <a:extLst>
              <a:ext uri="{FF2B5EF4-FFF2-40B4-BE49-F238E27FC236}">
                <a16:creationId xmlns:a16="http://schemas.microsoft.com/office/drawing/2014/main" id="{5A7C8FE7-C7D7-DDDF-785F-9006D32F711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2816" y="1325880"/>
            <a:ext cx="3706368" cy="4206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38115CC-DC20-C807-9304-9F29BA343F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741" y="762001"/>
            <a:ext cx="10515600" cy="1325563"/>
          </a:xfrm>
        </p:spPr>
        <p:txBody>
          <a:bodyPr/>
          <a:lstStyle/>
          <a:p>
            <a:r>
              <a:rPr lang="es-ES" dirty="0"/>
              <a:t>Entorno</a:t>
            </a:r>
          </a:p>
        </p:txBody>
      </p:sp>
      <p:pic>
        <p:nvPicPr>
          <p:cNvPr id="5" name="Imagen 4" descr="Imagen que contiene Texto&#10;&#10;Descripción generada automáticamente">
            <a:extLst>
              <a:ext uri="{FF2B5EF4-FFF2-40B4-BE49-F238E27FC236}">
                <a16:creationId xmlns:a16="http://schemas.microsoft.com/office/drawing/2014/main" id="{F5FBD493-3A0F-54DA-324E-8FBB5AD3F09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798"/>
          <a:stretch/>
        </p:blipFill>
        <p:spPr>
          <a:xfrm>
            <a:off x="0" y="1"/>
            <a:ext cx="2054795" cy="762000"/>
          </a:xfrm>
          <a:prstGeom prst="rect">
            <a:avLst/>
          </a:prstGeom>
        </p:spPr>
      </p:pic>
      <p:pic>
        <p:nvPicPr>
          <p:cNvPr id="7170" name="Picture 2" descr="Switch 8 Puertos TP-Link TL-SG1008D Giga Unmanaged - Cetronic">
            <a:extLst>
              <a:ext uri="{FF2B5EF4-FFF2-40B4-BE49-F238E27FC236}">
                <a16:creationId xmlns:a16="http://schemas.microsoft.com/office/drawing/2014/main" id="{DB410FFA-D059-DDFF-547E-CA43934ABE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863" b="91667" l="8065" r="93548">
                        <a14:foregroundMark x1="29435" y1="6863" x2="29435" y2="6863"/>
                        <a14:foregroundMark x1="8065" y1="35294" x2="8065" y2="35294"/>
                        <a14:foregroundMark x1="63710" y1="91667" x2="63710" y2="91667"/>
                        <a14:foregroundMark x1="93548" y1="59804" x2="93548" y2="5980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464" y="1983581"/>
            <a:ext cx="2362200" cy="194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Plataforma de desarrollo FRDM-K64F Freedom - NXP Semiconductors | Mouser">
            <a:extLst>
              <a:ext uri="{FF2B5EF4-FFF2-40B4-BE49-F238E27FC236}">
                <a16:creationId xmlns:a16="http://schemas.microsoft.com/office/drawing/2014/main" id="{ABD863F7-3F93-C775-C994-BB53FE7FC1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495" b="97525" l="1200" r="95600">
                        <a14:foregroundMark x1="66400" y1="7426" x2="66400" y2="7426"/>
                        <a14:foregroundMark x1="54000" y1="2475" x2="54000" y2="2475"/>
                        <a14:foregroundMark x1="95600" y1="43069" x2="95600" y2="43069"/>
                        <a14:foregroundMark x1="1200" y1="58911" x2="1200" y2="58911"/>
                        <a14:foregroundMark x1="34000" y1="92574" x2="34000" y2="92574"/>
                        <a14:foregroundMark x1="30800" y1="97525" x2="30800" y2="975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4461" y="381001"/>
            <a:ext cx="2381250" cy="1924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Tarjeta Arduino Basic I/O V2">
            <a:extLst>
              <a:ext uri="{FF2B5EF4-FFF2-40B4-BE49-F238E27FC236}">
                <a16:creationId xmlns:a16="http://schemas.microsoft.com/office/drawing/2014/main" id="{97C5C880-443C-16C5-D65C-CE6964D264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24324" y1="27320" x2="24324" y2="2732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2513" y="2505075"/>
            <a:ext cx="2466975" cy="1847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IIC I2C Serie 1602 16x2 Pantalla LCD Módulo de Carácter Para Arduino :  Amazon.es: Industria, empresas y ciencia">
            <a:extLst>
              <a:ext uri="{FF2B5EF4-FFF2-40B4-BE49-F238E27FC236}">
                <a16:creationId xmlns:a16="http://schemas.microsoft.com/office/drawing/2014/main" id="{59F6BB21-C3D9-9E30-D97D-B7A2FF8B8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4192" b="98204" l="1987" r="94702">
                        <a14:foregroundMark x1="10265" y1="10180" x2="10265" y2="10180"/>
                        <a14:foregroundMark x1="4967" y1="22754" x2="4967" y2="22754"/>
                        <a14:foregroundMark x1="15232" y1="10180" x2="7285" y2="5389"/>
                        <a14:foregroundMark x1="87748" y1="26946" x2="92053" y2="82635"/>
                        <a14:foregroundMark x1="92053" y1="82635" x2="92053" y2="86228"/>
                        <a14:foregroundMark x1="42384" y1="85030" x2="42384" y2="85030"/>
                        <a14:foregroundMark x1="37417" y1="84431" x2="89073" y2="95210"/>
                        <a14:foregroundMark x1="93709" y1="98204" x2="93709" y2="98204"/>
                        <a14:foregroundMark x1="90397" y1="97006" x2="90397" y2="97006"/>
                        <a14:foregroundMark x1="92715" y1="97006" x2="92715" y2="97006"/>
                        <a14:foregroundMark x1="89404" y1="93413" x2="89404" y2="93413"/>
                        <a14:foregroundMark x1="94702" y1="25749" x2="94702" y2="25749"/>
                        <a14:foregroundMark x1="1987" y1="4790" x2="1987" y2="4790"/>
                        <a14:foregroundMark x1="2980" y1="44311" x2="2980" y2="44311"/>
                        <a14:foregroundMark x1="3642" y1="76647" x2="3642" y2="76647"/>
                        <a14:foregroundMark x1="4305" y1="72455" x2="4305" y2="72455"/>
                        <a14:foregroundMark x1="7285" y1="77246" x2="7285" y2="77246"/>
                        <a14:foregroundMark x1="4636" y1="75449" x2="4636" y2="754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464" y="4225870"/>
            <a:ext cx="2362200" cy="130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Controladora MD-25 | Paletos de la Electrónica">
            <a:extLst>
              <a:ext uri="{FF2B5EF4-FFF2-40B4-BE49-F238E27FC236}">
                <a16:creationId xmlns:a16="http://schemas.microsoft.com/office/drawing/2014/main" id="{6548A324-1B5A-5924-9F2D-13A1140CD2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9794" b="89691" l="1544" r="96525">
                        <a14:foregroundMark x1="8108" y1="39175" x2="8108" y2="39175"/>
                        <a14:foregroundMark x1="11197" y1="34021" x2="11197" y2="34021"/>
                        <a14:foregroundMark x1="6564" y1="45361" x2="6564" y2="45361"/>
                        <a14:foregroundMark x1="91120" y1="52577" x2="91120" y2="52577"/>
                        <a14:foregroundMark x1="91120" y1="61340" x2="91120" y2="61340"/>
                        <a14:foregroundMark x1="96911" y1="61856" x2="96911" y2="61856"/>
                        <a14:foregroundMark x1="96139" y1="71649" x2="96139" y2="71649"/>
                        <a14:foregroundMark x1="1544" y1="41753" x2="1544" y2="417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4461" y="3620819"/>
            <a:ext cx="3304493" cy="2475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14975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Semana de la Ingeniería Informática 2015, 2-6 marzo | Universidad de Burgos">
            <a:extLst>
              <a:ext uri="{FF2B5EF4-FFF2-40B4-BE49-F238E27FC236}">
                <a16:creationId xmlns:a16="http://schemas.microsoft.com/office/drawing/2014/main" id="{5A7C8FE7-C7D7-DDDF-785F-9006D32F711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2816" y="1325880"/>
            <a:ext cx="3706368" cy="4206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38115CC-DC20-C807-9304-9F29BA343F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5" y="749842"/>
            <a:ext cx="10515600" cy="1325563"/>
          </a:xfrm>
        </p:spPr>
        <p:txBody>
          <a:bodyPr>
            <a:normAutofit/>
          </a:bodyPr>
          <a:lstStyle/>
          <a:p>
            <a:r>
              <a:rPr lang="es-ES" sz="3600" dirty="0"/>
              <a:t>Entorno de </a:t>
            </a:r>
            <a:r>
              <a:rPr lang="es-ES" sz="3600" dirty="0" err="1"/>
              <a:t>programacion</a:t>
            </a:r>
            <a:endParaRPr lang="es-ES" sz="3600" dirty="0"/>
          </a:p>
        </p:txBody>
      </p:sp>
      <p:pic>
        <p:nvPicPr>
          <p:cNvPr id="5" name="Imagen 4" descr="Imagen que contiene Texto&#10;&#10;Descripción generada automáticamente">
            <a:extLst>
              <a:ext uri="{FF2B5EF4-FFF2-40B4-BE49-F238E27FC236}">
                <a16:creationId xmlns:a16="http://schemas.microsoft.com/office/drawing/2014/main" id="{F5FBD493-3A0F-54DA-324E-8FBB5AD3F09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798"/>
          <a:stretch/>
        </p:blipFill>
        <p:spPr>
          <a:xfrm>
            <a:off x="0" y="1"/>
            <a:ext cx="2054795" cy="762000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09B20190-AF55-3C46-0608-767588095891}"/>
              </a:ext>
            </a:extLst>
          </p:cNvPr>
          <p:cNvSpPr txBox="1"/>
          <p:nvPr/>
        </p:nvSpPr>
        <p:spPr>
          <a:xfrm>
            <a:off x="832265" y="2589022"/>
            <a:ext cx="29273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Foto entorno de programación </a:t>
            </a:r>
            <a:r>
              <a:rPr lang="es-ES" dirty="0" err="1"/>
              <a:t>mcuxpresso</a:t>
            </a:r>
            <a:endParaRPr lang="es-E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CEE48AF-594E-B556-7DBC-1AA827ED0B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35" y="2043835"/>
            <a:ext cx="7425585" cy="3944842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2EEF68B3-7C6F-1E19-AE99-76B867D37E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76600" y="0"/>
            <a:ext cx="8915400" cy="472701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3DE3FD52-EBE6-5DD9-E6FA-D0C70F1C71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09100" y="608872"/>
            <a:ext cx="9267290" cy="492324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BB843F63-D941-41CC-144E-3B2CA347526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42" y="1233332"/>
            <a:ext cx="9521973" cy="504862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082167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Semana de la Ingeniería Informática 2015, 2-6 marzo | Universidad de Burgos">
            <a:extLst>
              <a:ext uri="{FF2B5EF4-FFF2-40B4-BE49-F238E27FC236}">
                <a16:creationId xmlns:a16="http://schemas.microsoft.com/office/drawing/2014/main" id="{5A7C8FE7-C7D7-DDDF-785F-9006D32F711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2816" y="1325880"/>
            <a:ext cx="3706368" cy="4206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38115CC-DC20-C807-9304-9F29BA343F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900" y="995680"/>
            <a:ext cx="10515600" cy="1325563"/>
          </a:xfrm>
        </p:spPr>
        <p:txBody>
          <a:bodyPr/>
          <a:lstStyle/>
          <a:p>
            <a:r>
              <a:rPr lang="es-ES" dirty="0"/>
              <a:t>RTOS</a:t>
            </a:r>
          </a:p>
        </p:txBody>
      </p:sp>
      <p:pic>
        <p:nvPicPr>
          <p:cNvPr id="5" name="Imagen 4" descr="Imagen que contiene Texto&#10;&#10;Descripción generada automáticamente">
            <a:extLst>
              <a:ext uri="{FF2B5EF4-FFF2-40B4-BE49-F238E27FC236}">
                <a16:creationId xmlns:a16="http://schemas.microsoft.com/office/drawing/2014/main" id="{F5FBD493-3A0F-54DA-324E-8FBB5AD3F09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798"/>
          <a:stretch/>
        </p:blipFill>
        <p:spPr>
          <a:xfrm>
            <a:off x="0" y="1"/>
            <a:ext cx="2054795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1291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Semana de la Ingeniería Informática 2015, 2-6 marzo | Universidad de Burgos">
            <a:extLst>
              <a:ext uri="{FF2B5EF4-FFF2-40B4-BE49-F238E27FC236}">
                <a16:creationId xmlns:a16="http://schemas.microsoft.com/office/drawing/2014/main" id="{5A7C8FE7-C7D7-DDDF-785F-9006D32F711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2816" y="1325880"/>
            <a:ext cx="3706368" cy="4206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38115CC-DC20-C807-9304-9F29BA343F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900" y="995680"/>
            <a:ext cx="10515600" cy="1325563"/>
          </a:xfrm>
        </p:spPr>
        <p:txBody>
          <a:bodyPr/>
          <a:lstStyle/>
          <a:p>
            <a:r>
              <a:rPr lang="es-ES" dirty="0"/>
              <a:t>Entorno</a:t>
            </a:r>
          </a:p>
        </p:txBody>
      </p:sp>
      <p:pic>
        <p:nvPicPr>
          <p:cNvPr id="5" name="Imagen 4" descr="Imagen que contiene Texto&#10;&#10;Descripción generada automáticamente">
            <a:extLst>
              <a:ext uri="{FF2B5EF4-FFF2-40B4-BE49-F238E27FC236}">
                <a16:creationId xmlns:a16="http://schemas.microsoft.com/office/drawing/2014/main" id="{F5FBD493-3A0F-54DA-324E-8FBB5AD3F09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798"/>
          <a:stretch/>
        </p:blipFill>
        <p:spPr>
          <a:xfrm>
            <a:off x="0" y="1"/>
            <a:ext cx="2054795" cy="762000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0B4FBCA0-5BD1-EC21-146C-789C3DEBA8BA}"/>
              </a:ext>
            </a:extLst>
          </p:cNvPr>
          <p:cNvSpPr txBox="1"/>
          <p:nvPr/>
        </p:nvSpPr>
        <p:spPr>
          <a:xfrm>
            <a:off x="728834" y="2724694"/>
            <a:ext cx="2927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Tabla diferencias</a:t>
            </a:r>
          </a:p>
        </p:txBody>
      </p:sp>
      <p:pic>
        <p:nvPicPr>
          <p:cNvPr id="1028" name="Picture 4" descr="13 proyectos asombrosos con Arduino para ponerte a prueba y pasar un gran  rato">
            <a:extLst>
              <a:ext uri="{FF2B5EF4-FFF2-40B4-BE49-F238E27FC236}">
                <a16:creationId xmlns:a16="http://schemas.microsoft.com/office/drawing/2014/main" id="{69C5B1AA-BC25-838F-C60B-98099D6CCB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3242" y="3948639"/>
            <a:ext cx="4110049" cy="2909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3" descr="Un circuito electrónico&#10;&#10;Descripción generada automáticamente con confianza media">
            <a:extLst>
              <a:ext uri="{FF2B5EF4-FFF2-40B4-BE49-F238E27FC236}">
                <a16:creationId xmlns:a16="http://schemas.microsoft.com/office/drawing/2014/main" id="{F5835E02-7105-1EBB-EAD2-7172EDCF30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3848" y="0"/>
            <a:ext cx="4619443" cy="2909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5866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Semana de la Ingeniería Informática 2015, 2-6 marzo | Universidad de Burgos">
            <a:extLst>
              <a:ext uri="{FF2B5EF4-FFF2-40B4-BE49-F238E27FC236}">
                <a16:creationId xmlns:a16="http://schemas.microsoft.com/office/drawing/2014/main" id="{5A7C8FE7-C7D7-DDDF-785F-9006D32F711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2816" y="1325880"/>
            <a:ext cx="3706368" cy="4206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38115CC-DC20-C807-9304-9F29BA343F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821" y="547427"/>
            <a:ext cx="10515600" cy="1325563"/>
          </a:xfrm>
        </p:spPr>
        <p:txBody>
          <a:bodyPr/>
          <a:lstStyle/>
          <a:p>
            <a:r>
              <a:rPr lang="es-ES" dirty="0"/>
              <a:t>Comunicación con otros Periféricos</a:t>
            </a:r>
          </a:p>
        </p:txBody>
      </p:sp>
      <p:pic>
        <p:nvPicPr>
          <p:cNvPr id="5" name="Imagen 4" descr="Imagen que contiene Texto&#10;&#10;Descripción generada automáticamente">
            <a:extLst>
              <a:ext uri="{FF2B5EF4-FFF2-40B4-BE49-F238E27FC236}">
                <a16:creationId xmlns:a16="http://schemas.microsoft.com/office/drawing/2014/main" id="{F5FBD493-3A0F-54DA-324E-8FBB5AD3F09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798"/>
          <a:stretch/>
        </p:blipFill>
        <p:spPr>
          <a:xfrm>
            <a:off x="0" y="1"/>
            <a:ext cx="2054795" cy="762000"/>
          </a:xfrm>
          <a:prstGeom prst="rect">
            <a:avLst/>
          </a:prstGeom>
        </p:spPr>
      </p:pic>
      <p:pic>
        <p:nvPicPr>
          <p:cNvPr id="4" name="Imagen 3" descr="Diagrama&#10;&#10;Descripción generada automáticamente">
            <a:extLst>
              <a:ext uri="{FF2B5EF4-FFF2-40B4-BE49-F238E27FC236}">
                <a16:creationId xmlns:a16="http://schemas.microsoft.com/office/drawing/2014/main" id="{4CF93A1C-821D-18B1-A9DE-5F12AB9B5C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9896" y="1522156"/>
            <a:ext cx="6452207" cy="507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65746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440</TotalTime>
  <Words>108</Words>
  <Application>Microsoft Office PowerPoint</Application>
  <PresentationFormat>Panorámica</PresentationFormat>
  <Paragraphs>39</Paragraphs>
  <Slides>17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Tema de Office</vt:lpstr>
      <vt:lpstr>Sistemas Empotrados</vt:lpstr>
      <vt:lpstr>Index</vt:lpstr>
      <vt:lpstr>Objetivos</vt:lpstr>
      <vt:lpstr>Conceptos Básicos </vt:lpstr>
      <vt:lpstr>Entorno</vt:lpstr>
      <vt:lpstr>Entorno de programacion</vt:lpstr>
      <vt:lpstr>RTOS</vt:lpstr>
      <vt:lpstr>Entorno</vt:lpstr>
      <vt:lpstr>Comunicación con otros Periféricos</vt:lpstr>
      <vt:lpstr>Comunicación Serie </vt:lpstr>
      <vt:lpstr>Comunicación Uart</vt:lpstr>
      <vt:lpstr>Motores </vt:lpstr>
      <vt:lpstr>Comunicación I2C</vt:lpstr>
      <vt:lpstr>Comunicación entre Placas</vt:lpstr>
      <vt:lpstr>Comunicación entre Placas</vt:lpstr>
      <vt:lpstr>Conclusión  </vt:lpstr>
      <vt:lpstr>Agradecimientos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Sistemas Empotrados</dc:title>
  <dc:creator>enrique</dc:creator>
  <cp:lastModifiedBy>enrique</cp:lastModifiedBy>
  <cp:revision>14</cp:revision>
  <dcterms:created xsi:type="dcterms:W3CDTF">2022-05-29T13:53:34Z</dcterms:created>
  <dcterms:modified xsi:type="dcterms:W3CDTF">2022-06-07T13:47:24Z</dcterms:modified>
</cp:coreProperties>
</file>